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1" r:id="rId3"/>
    <p:sldId id="302" r:id="rId5"/>
    <p:sldId id="303" r:id="rId6"/>
    <p:sldId id="304" r:id="rId7"/>
    <p:sldId id="404" r:id="rId8"/>
    <p:sldId id="429" r:id="rId9"/>
    <p:sldId id="563" r:id="rId10"/>
    <p:sldId id="430" r:id="rId11"/>
    <p:sldId id="455" r:id="rId12"/>
    <p:sldId id="462" r:id="rId13"/>
    <p:sldId id="562" r:id="rId14"/>
    <p:sldId id="542" r:id="rId15"/>
    <p:sldId id="543" r:id="rId16"/>
    <p:sldId id="613" r:id="rId17"/>
    <p:sldId id="356" r:id="rId18"/>
    <p:sldId id="362" r:id="rId19"/>
    <p:sldId id="467" r:id="rId20"/>
    <p:sldId id="615" r:id="rId21"/>
    <p:sldId id="668" r:id="rId22"/>
    <p:sldId id="357" r:id="rId23"/>
    <p:sldId id="552" r:id="rId24"/>
    <p:sldId id="553" r:id="rId25"/>
    <p:sldId id="554" r:id="rId26"/>
    <p:sldId id="555" r:id="rId27"/>
    <p:sldId id="556" r:id="rId28"/>
    <p:sldId id="456" r:id="rId29"/>
    <p:sldId id="477" r:id="rId30"/>
    <p:sldId id="478" r:id="rId31"/>
    <p:sldId id="558" r:id="rId32"/>
    <p:sldId id="559" r:id="rId33"/>
    <p:sldId id="616" r:id="rId34"/>
    <p:sldId id="617" r:id="rId35"/>
    <p:sldId id="618" r:id="rId36"/>
    <p:sldId id="619" r:id="rId37"/>
    <p:sldId id="620" r:id="rId38"/>
    <p:sldId id="621" r:id="rId39"/>
    <p:sldId id="622" r:id="rId40"/>
    <p:sldId id="546" r:id="rId41"/>
    <p:sldId id="547" r:id="rId42"/>
    <p:sldId id="548" r:id="rId43"/>
    <p:sldId id="457" r:id="rId44"/>
    <p:sldId id="459" r:id="rId45"/>
    <p:sldId id="458" r:id="rId46"/>
    <p:sldId id="460" r:id="rId47"/>
    <p:sldId id="461" r:id="rId48"/>
    <p:sldId id="560" r:id="rId49"/>
    <p:sldId id="561" r:id="rId50"/>
    <p:sldId id="358" r:id="rId51"/>
    <p:sldId id="422" r:id="rId52"/>
    <p:sldId id="564" r:id="rId53"/>
    <p:sldId id="480" r:id="rId54"/>
    <p:sldId id="472" r:id="rId55"/>
    <p:sldId id="565" r:id="rId56"/>
    <p:sldId id="471" r:id="rId57"/>
    <p:sldId id="481" r:id="rId58"/>
    <p:sldId id="482" r:id="rId59"/>
    <p:sldId id="473" r:id="rId60"/>
    <p:sldId id="483" r:id="rId61"/>
    <p:sldId id="476" r:id="rId62"/>
    <p:sldId id="475" r:id="rId63"/>
    <p:sldId id="474" r:id="rId64"/>
    <p:sldId id="469" r:id="rId65"/>
    <p:sldId id="470" r:id="rId66"/>
    <p:sldId id="623" r:id="rId67"/>
    <p:sldId id="624" r:id="rId68"/>
    <p:sldId id="669" r:id="rId69"/>
    <p:sldId id="626" r:id="rId70"/>
    <p:sldId id="511" r:id="rId71"/>
    <p:sldId id="341" r:id="rId7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E01"/>
    <a:srgbClr val="E8EAE9"/>
    <a:srgbClr val="FCFCFC"/>
    <a:srgbClr val="CCD0D1"/>
    <a:srgbClr val="D7D9E1"/>
    <a:srgbClr val="D5D8E3"/>
    <a:srgbClr val="DADBDE"/>
    <a:srgbClr val="D9DDE7"/>
    <a:srgbClr val="ECECE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 varScale="1">
        <p:scale>
          <a:sx n="143" d="100"/>
          <a:sy n="143" d="100"/>
        </p:scale>
        <p:origin x="-900" y="-96"/>
      </p:cViewPr>
      <p:guideLst>
        <p:guide orient="horz" pos="1512"/>
        <p:guide pos="288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908"/>
            <a:ext cx="9144000" cy="51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0">
    <p:pull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1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4.pn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7.png"/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0.png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3434798" y="418478"/>
            <a:ext cx="575388" cy="575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17510" y="2269981"/>
            <a:ext cx="792088" cy="7920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4370" y="717810"/>
            <a:ext cx="2862054" cy="28620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14"/>
          <p:cNvSpPr>
            <a:spLocks noChangeArrowheads="1"/>
          </p:cNvSpPr>
          <p:nvPr/>
        </p:nvSpPr>
        <p:spPr bwMode="auto">
          <a:xfrm>
            <a:off x="1323888" y="1498598"/>
            <a:ext cx="245927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方正兰亭粗黑_GBK" charset="-122"/>
              </a:rPr>
              <a:t>2021</a:t>
            </a:r>
            <a:endParaRPr lang="en-US" altLang="zh-CN" sz="8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方正兰亭粗黑_GBK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79512" y="827880"/>
            <a:ext cx="1152128" cy="11521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88061" y="4084256"/>
            <a:ext cx="940068" cy="9400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851036" y="4084256"/>
            <a:ext cx="575388" cy="575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矩形 75"/>
          <p:cNvSpPr/>
          <p:nvPr/>
        </p:nvSpPr>
        <p:spPr>
          <a:xfrm>
            <a:off x="4211960" y="1500540"/>
            <a:ext cx="4824536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校园就业管理平台</a:t>
            </a:r>
            <a:endParaRPr lang="zh-CN" altLang="zh-CN" sz="4400" b="1" dirty="0">
              <a:gradFill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4369435" y="2480310"/>
            <a:ext cx="3948430" cy="372745"/>
          </a:xfrm>
          <a:prstGeom prst="roundRect">
            <a:avLst/>
          </a:prstGeom>
          <a:solidFill>
            <a:schemeClr val="accent2">
              <a:alpha val="52000"/>
            </a:schemeClr>
          </a:solidFill>
          <a:ln>
            <a:solidFill>
              <a:schemeClr val="accent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毕业生就业网使用讲解（学生端）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Group 25"/>
          <p:cNvGrpSpPr/>
          <p:nvPr/>
        </p:nvGrpSpPr>
        <p:grpSpPr>
          <a:xfrm>
            <a:off x="0" y="5078332"/>
            <a:ext cx="9144000" cy="71120"/>
            <a:chOff x="0" y="3474720"/>
            <a:chExt cx="10261600" cy="71120"/>
          </a:xfrm>
        </p:grpSpPr>
        <p:sp>
          <p:nvSpPr>
            <p:cNvPr id="80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9" grpId="0"/>
      <p:bldP spid="76" grpId="0"/>
      <p:bldP spid="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037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求职管理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04041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7160" y="1393825"/>
            <a:ext cx="4923790" cy="2315210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109081" y="1076905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99110" y="1393825"/>
            <a:ext cx="221742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求职管理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可进入页面：</a:t>
            </a:r>
            <a:endParaRPr lang="zh-CN" alt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所有岗位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主动申请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单位邀请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endParaRPr 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教师调配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在线签约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Half Frame 12"/>
          <p:cNvSpPr/>
          <p:nvPr/>
        </p:nvSpPr>
        <p:spPr>
          <a:xfrm rot="8097294">
            <a:off x="3023235" y="2127250"/>
            <a:ext cx="563245" cy="59880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037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求职管理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04041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0595" y="1264920"/>
            <a:ext cx="5126355" cy="2157730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208915" y="1274445"/>
            <a:ext cx="2580005" cy="25463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01015" y="1809750"/>
            <a:ext cx="21164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可通过此页面选择“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”或者“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”职位邀请或面试邀请等操作。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Half Frame 12"/>
          <p:cNvSpPr/>
          <p:nvPr/>
        </p:nvSpPr>
        <p:spPr>
          <a:xfrm rot="8097294">
            <a:off x="2665730" y="2113280"/>
            <a:ext cx="563245" cy="59880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1673358" y="923297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066264" y="510438"/>
            <a:ext cx="1149740" cy="1149740"/>
            <a:chOff x="2342140" y="893355"/>
            <a:chExt cx="1149740" cy="1149740"/>
          </a:xfrm>
        </p:grpSpPr>
        <p:grpSp>
          <p:nvGrpSpPr>
            <p:cNvPr id="51" name="组合 50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41150" y="3599806"/>
            <a:ext cx="1149740" cy="1149740"/>
            <a:chOff x="1835696" y="2211710"/>
            <a:chExt cx="1149740" cy="1149740"/>
          </a:xfrm>
        </p:grpSpPr>
        <p:grpSp>
          <p:nvGrpSpPr>
            <p:cNvPr id="56" name="组合 55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7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48762" y="923181"/>
            <a:ext cx="1036867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职位搜索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708" y="1287387"/>
            <a:ext cx="1203316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企业名称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岗位名称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8198" y="3599973"/>
            <a:ext cx="1331318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高级条件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6666" y="3980203"/>
            <a:ext cx="1166506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按条件查找</a:t>
            </a:r>
            <a:endParaRPr lang="zh-CN" altLang="en-US" sz="11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岗位或企业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3151618" y="1397044"/>
            <a:ext cx="915275" cy="450074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2988151" y="2629620"/>
            <a:ext cx="1241799" cy="1261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flipV="1">
            <a:off x="2988310" y="3146425"/>
            <a:ext cx="1241425" cy="523240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563888" y="339504"/>
            <a:ext cx="2016224" cy="32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职位搜索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47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0950" y="1661795"/>
            <a:ext cx="5299710" cy="169799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4" grpId="0" bldLvl="0" animBg="1"/>
      <p:bldP spid="73" grpId="0"/>
      <p:bldP spid="74" grpId="0"/>
      <p:bldP spid="75" grpId="0"/>
      <p:bldP spid="76" grpId="0"/>
      <p:bldP spid="31" grpId="0" bldLvl="0" animBg="1"/>
      <p:bldP spid="32" grpId="0" bldLvl="0" animBg="1"/>
      <p:bldP spid="3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我的简历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37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056630" y="924560"/>
            <a:ext cx="2332990" cy="47625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1.1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完善简历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56641" y="1575643"/>
            <a:ext cx="2468879" cy="38417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点击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“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修改名称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”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：可修改自己的简历名称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cxnSp>
        <p:nvCxnSpPr>
          <p:cNvPr id="81" name="Straight Connector 38"/>
          <p:cNvCxnSpPr/>
          <p:nvPr/>
        </p:nvCxnSpPr>
        <p:spPr>
          <a:xfrm>
            <a:off x="2787342" y="1621363"/>
            <a:ext cx="0" cy="2116309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50"/>
          <p:cNvSpPr txBox="1"/>
          <p:nvPr/>
        </p:nvSpPr>
        <p:spPr>
          <a:xfrm>
            <a:off x="6056641" y="2487503"/>
            <a:ext cx="2468879" cy="38417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点击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“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修改基本信息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”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：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完善自己简历的基本信息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6630" y="2072005"/>
            <a:ext cx="2804160" cy="3384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点击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“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编辑求职意向、编辑入职承诺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”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：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可以编辑自己的求职意向和入职承诺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" y="766445"/>
            <a:ext cx="5754370" cy="3825875"/>
          </a:xfrm>
          <a:prstGeom prst="rect">
            <a:avLst/>
          </a:prstGeom>
        </p:spPr>
      </p:pic>
      <p:sp>
        <p:nvSpPr>
          <p:cNvPr id="5" name="TextBox 50"/>
          <p:cNvSpPr txBox="1"/>
          <p:nvPr/>
        </p:nvSpPr>
        <p:spPr>
          <a:xfrm>
            <a:off x="6056630" y="3044825"/>
            <a:ext cx="2595880" cy="2146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p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点击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“+”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：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添加自己的相关经验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" grpId="0"/>
      <p:bldP spid="5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我的简历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37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372735" y="924560"/>
            <a:ext cx="3906520" cy="47625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1.2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完简历推荐表（书）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cxnSp>
        <p:nvCxnSpPr>
          <p:cNvPr id="81" name="Straight Connector 38"/>
          <p:cNvCxnSpPr/>
          <p:nvPr/>
        </p:nvCxnSpPr>
        <p:spPr>
          <a:xfrm>
            <a:off x="2787342" y="1621363"/>
            <a:ext cx="0" cy="2116309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056630" y="2717800"/>
            <a:ext cx="2804160" cy="3384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点击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“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推荐表、推荐书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”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：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+mn-ea"/>
              </a:rPr>
              <a:t>编辑个人相关信息，可生成推荐表或推荐书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" y="1828800"/>
            <a:ext cx="5763895" cy="201041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579722"/>
            <a:ext cx="29260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就业去向跟踪</a:t>
            </a:r>
            <a:endParaRPr lang="zh-CN" altLang="en-US" sz="3600" b="1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7896" y="3101798"/>
            <a:ext cx="902846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4058338" y="287586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就业去向填报和核对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2378606" y="1885587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9"/>
          <p:cNvSpPr txBox="1"/>
          <p:nvPr/>
        </p:nvSpPr>
        <p:spPr>
          <a:xfrm>
            <a:off x="6434019" y="2868964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报到证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4057650" y="3361690"/>
            <a:ext cx="187960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第三方签署协议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6409743" y="328988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求职创业补贴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2" grpId="0"/>
      <p:bldP spid="3" grpId="0"/>
      <p:bldP spid="2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就业去向跟踪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sp>
        <p:nvSpPr>
          <p:cNvPr id="393" name="椭圆 392"/>
          <p:cNvSpPr/>
          <p:nvPr/>
        </p:nvSpPr>
        <p:spPr>
          <a:xfrm>
            <a:off x="539041" y="1911116"/>
            <a:ext cx="1423450" cy="1423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4" name="组合 393"/>
          <p:cNvGrpSpPr/>
          <p:nvPr/>
        </p:nvGrpSpPr>
        <p:grpSpPr>
          <a:xfrm>
            <a:off x="2378571" y="1200095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742765" y="2187332"/>
            <a:ext cx="1016000" cy="9232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去向填报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和核对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925335" y="1950809"/>
            <a:ext cx="1752111" cy="1397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就业去向填报和核对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学生可以填写自己的就业单位等信息，确保学生就业信息准确无误。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Half Frame 12"/>
          <p:cNvSpPr/>
          <p:nvPr/>
        </p:nvSpPr>
        <p:spPr>
          <a:xfrm rot="8097294">
            <a:off x="1866610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Half Frame 12"/>
          <p:cNvSpPr/>
          <p:nvPr/>
        </p:nvSpPr>
        <p:spPr>
          <a:xfrm rot="8097294">
            <a:off x="5132415" y="237407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图片 1" descr="就业去向跟踪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9280" y="1686560"/>
            <a:ext cx="3305175" cy="192659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3" grpId="0" bldLvl="0" animBg="1"/>
      <p:bldP spid="416" grpId="0"/>
      <p:bldP spid="4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就业去向跟踪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sp>
        <p:nvSpPr>
          <p:cNvPr id="393" name="椭圆 392"/>
          <p:cNvSpPr/>
          <p:nvPr/>
        </p:nvSpPr>
        <p:spPr>
          <a:xfrm>
            <a:off x="182806" y="1911116"/>
            <a:ext cx="1423450" cy="1423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4" name="组合 393"/>
          <p:cNvGrpSpPr/>
          <p:nvPr/>
        </p:nvGrpSpPr>
        <p:grpSpPr>
          <a:xfrm>
            <a:off x="2039481" y="1278835"/>
            <a:ext cx="2846358" cy="2846358"/>
            <a:chOff x="479726" y="673992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479726" y="673992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567038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513530" y="2417837"/>
            <a:ext cx="762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报到证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447180" y="2002879"/>
            <a:ext cx="1752111" cy="11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报到证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学生可以填写自己的报到证信息，确保准确无误保存。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Half Frame 12"/>
          <p:cNvSpPr/>
          <p:nvPr/>
        </p:nvSpPr>
        <p:spPr>
          <a:xfrm rot="8097294">
            <a:off x="1515455" y="245154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Half Frame 12"/>
          <p:cNvSpPr/>
          <p:nvPr/>
        </p:nvSpPr>
        <p:spPr>
          <a:xfrm rot="8097294">
            <a:off x="4709505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6835" y="1498600"/>
            <a:ext cx="3761105" cy="214566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3" grpId="0" bldLvl="0" animBg="1"/>
      <p:bldP spid="416" grpId="0"/>
      <p:bldP spid="4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就业去向跟踪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sp>
        <p:nvSpPr>
          <p:cNvPr id="393" name="椭圆 392"/>
          <p:cNvSpPr/>
          <p:nvPr/>
        </p:nvSpPr>
        <p:spPr>
          <a:xfrm>
            <a:off x="539041" y="1911116"/>
            <a:ext cx="1423450" cy="1423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4" name="组合 393"/>
          <p:cNvGrpSpPr/>
          <p:nvPr/>
        </p:nvGrpSpPr>
        <p:grpSpPr>
          <a:xfrm>
            <a:off x="2378571" y="1200095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869765" y="2187332"/>
            <a:ext cx="762000" cy="9232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方签署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925335" y="1950809"/>
            <a:ext cx="1752111" cy="11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第三方签署协议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学生填写用人单位信息，确保信息准确无误，点击保存。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Half Frame 12"/>
          <p:cNvSpPr/>
          <p:nvPr/>
        </p:nvSpPr>
        <p:spPr>
          <a:xfrm rot="8097294">
            <a:off x="1866610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Half Frame 12"/>
          <p:cNvSpPr/>
          <p:nvPr/>
        </p:nvSpPr>
        <p:spPr>
          <a:xfrm rot="8097294">
            <a:off x="5132415" y="237407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45" y="2662555"/>
            <a:ext cx="3317875" cy="1623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745" y="1483360"/>
            <a:ext cx="3521075" cy="82105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3" grpId="0" bldLvl="0" animBg="1"/>
      <p:bldP spid="416" grpId="0"/>
      <p:bldP spid="4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就业去向跟踪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sp>
        <p:nvSpPr>
          <p:cNvPr id="393" name="椭圆 392"/>
          <p:cNvSpPr/>
          <p:nvPr/>
        </p:nvSpPr>
        <p:spPr>
          <a:xfrm>
            <a:off x="539041" y="1911116"/>
            <a:ext cx="1423450" cy="1423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4" name="组合 393"/>
          <p:cNvGrpSpPr/>
          <p:nvPr/>
        </p:nvGrpSpPr>
        <p:grpSpPr>
          <a:xfrm>
            <a:off x="2378571" y="1200095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996765" y="2187332"/>
            <a:ext cx="508000" cy="9232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补贴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925335" y="1950809"/>
            <a:ext cx="1752111" cy="11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求职创业补贴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学生填写相关信息，确保信息准确无误，点击打印或下载。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Half Frame 12"/>
          <p:cNvSpPr/>
          <p:nvPr/>
        </p:nvSpPr>
        <p:spPr>
          <a:xfrm rot="8097294">
            <a:off x="1866610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Half Frame 12"/>
          <p:cNvSpPr/>
          <p:nvPr/>
        </p:nvSpPr>
        <p:spPr>
          <a:xfrm rot="8097294">
            <a:off x="5132415" y="237407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530" y="1149350"/>
            <a:ext cx="3543300" cy="1251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530" y="2890520"/>
            <a:ext cx="3569335" cy="162115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3" grpId="0" bldLvl="0" animBg="1"/>
      <p:bldP spid="416" grpId="0"/>
      <p:bldP spid="4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711575" y="29210"/>
            <a:ext cx="4101465" cy="712535"/>
            <a:chOff x="3699696" y="815107"/>
            <a:chExt cx="4101695" cy="818008"/>
          </a:xfrm>
        </p:grpSpPr>
        <p:grpSp>
          <p:nvGrpSpPr>
            <p:cNvPr id="45" name="组合 44"/>
            <p:cNvGrpSpPr/>
            <p:nvPr/>
          </p:nvGrpSpPr>
          <p:grpSpPr>
            <a:xfrm>
              <a:off x="3699696" y="815107"/>
              <a:ext cx="4101695" cy="599235"/>
              <a:chOff x="4130287" y="951153"/>
              <a:chExt cx="3672408" cy="536519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4130287" y="951153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圆角矩形 113"/>
              <p:cNvSpPr/>
              <p:nvPr/>
            </p:nvSpPr>
            <p:spPr>
              <a:xfrm>
                <a:off x="4650065" y="1024318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41327" y="1055782"/>
                <a:ext cx="449515" cy="40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845757" y="963167"/>
              <a:ext cx="1906905" cy="66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l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毕业生资格审查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95700" y="1085215"/>
            <a:ext cx="4101465" cy="539750"/>
            <a:chOff x="3720963" y="2324915"/>
            <a:chExt cx="4101695" cy="599235"/>
          </a:xfrm>
        </p:grpSpPr>
        <p:grpSp>
          <p:nvGrpSpPr>
            <p:cNvPr id="51" name="组合 50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46444" y="1253634"/>
                <a:ext cx="449515" cy="39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052633" y="2459567"/>
              <a:ext cx="1908917" cy="37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就业去向跟踪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695700" y="1636395"/>
            <a:ext cx="4101465" cy="552669"/>
            <a:chOff x="3710491" y="3590249"/>
            <a:chExt cx="4101695" cy="599235"/>
          </a:xfrm>
        </p:grpSpPr>
        <p:grpSp>
          <p:nvGrpSpPr>
            <p:cNvPr id="57" name="组合 56"/>
            <p:cNvGrpSpPr/>
            <p:nvPr/>
          </p:nvGrpSpPr>
          <p:grpSpPr>
            <a:xfrm>
              <a:off x="3710491" y="3590249"/>
              <a:ext cx="4101695" cy="599235"/>
              <a:chOff x="4139952" y="1170041"/>
              <a:chExt cx="3672408" cy="536519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246444" y="1253634"/>
                <a:ext cx="449515" cy="387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en-US" altLang="zh-CN" sz="2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052881" y="3731219"/>
              <a:ext cx="2294890" cy="365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视频面试（手机端）</a:t>
              </a:r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674110" y="584200"/>
            <a:ext cx="4101465" cy="471598"/>
            <a:chOff x="3710491" y="1059582"/>
            <a:chExt cx="4101695" cy="604669"/>
          </a:xfrm>
        </p:grpSpPr>
        <p:grpSp>
          <p:nvGrpSpPr>
            <p:cNvPr id="63" name="组合 62"/>
            <p:cNvGrpSpPr/>
            <p:nvPr/>
          </p:nvGrpSpPr>
          <p:grpSpPr>
            <a:xfrm>
              <a:off x="3710491" y="1059582"/>
              <a:ext cx="4101695" cy="604669"/>
              <a:chOff x="4139952" y="1170041"/>
              <a:chExt cx="3672408" cy="541384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46444" y="1253634"/>
                <a:ext cx="449515" cy="45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5047241" y="1187408"/>
              <a:ext cx="1380567" cy="43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求职管理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320085" y="2020643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59632" y="2401471"/>
            <a:ext cx="1257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5"/>
          <p:cNvSpPr/>
          <p:nvPr/>
        </p:nvSpPr>
        <p:spPr bwMode="auto">
          <a:xfrm>
            <a:off x="2780665" y="111125"/>
            <a:ext cx="651510" cy="4921885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95700" y="2270760"/>
            <a:ext cx="4101465" cy="484505"/>
            <a:chOff x="5714" y="6087"/>
            <a:chExt cx="6459" cy="944"/>
          </a:xfrm>
        </p:grpSpPr>
        <p:sp>
          <p:nvSpPr>
            <p:cNvPr id="5" name="圆角矩形 4"/>
            <p:cNvSpPr/>
            <p:nvPr/>
          </p:nvSpPr>
          <p:spPr>
            <a:xfrm>
              <a:off x="5714" y="6087"/>
              <a:ext cx="6459" cy="94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113"/>
            <p:cNvSpPr/>
            <p:nvPr/>
          </p:nvSpPr>
          <p:spPr>
            <a:xfrm>
              <a:off x="6727" y="6216"/>
              <a:ext cx="5286" cy="685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chemeClr val="accent5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0"/>
            <p:cNvSpPr txBox="1"/>
            <p:nvPr/>
          </p:nvSpPr>
          <p:spPr>
            <a:xfrm>
              <a:off x="5901" y="6216"/>
              <a:ext cx="782" cy="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000" b="1" dirty="0">
                <a:solidFill>
                  <a:schemeClr val="accent5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57"/>
            <p:cNvSpPr txBox="1"/>
            <p:nvPr/>
          </p:nvSpPr>
          <p:spPr>
            <a:xfrm>
              <a:off x="7828" y="6168"/>
              <a:ext cx="3795" cy="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空中宣讲会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676650" y="3331845"/>
            <a:ext cx="4101465" cy="532130"/>
            <a:chOff x="3710491" y="1059582"/>
            <a:chExt cx="4101695" cy="599235"/>
          </a:xfrm>
        </p:grpSpPr>
        <p:grpSp>
          <p:nvGrpSpPr>
            <p:cNvPr id="37" name="组合 44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44569" y="1218522"/>
                <a:ext cx="833527" cy="40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07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47052" y="1187322"/>
              <a:ext cx="184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Box 57"/>
          <p:cNvSpPr txBox="1"/>
          <p:nvPr/>
        </p:nvSpPr>
        <p:spPr>
          <a:xfrm>
            <a:off x="5027012" y="3449295"/>
            <a:ext cx="16992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创新创业活动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76650" y="2760980"/>
            <a:ext cx="4101465" cy="565150"/>
            <a:chOff x="4139952" y="1170041"/>
            <a:chExt cx="3672408" cy="536519"/>
          </a:xfrm>
        </p:grpSpPr>
        <p:sp>
          <p:nvSpPr>
            <p:cNvPr id="13" name="圆角矩形 12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13"/>
            <p:cNvSpPr/>
            <p:nvPr/>
          </p:nvSpPr>
          <p:spPr>
            <a:xfrm>
              <a:off x="4716016" y="1250029"/>
              <a:ext cx="3005287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4246444" y="1253634"/>
              <a:ext cx="444623" cy="37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000" b="1" dirty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63"/>
          <p:cNvSpPr txBox="1"/>
          <p:nvPr/>
        </p:nvSpPr>
        <p:spPr>
          <a:xfrm>
            <a:off x="5013325" y="2888615"/>
            <a:ext cx="13195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在线双选会</a:t>
            </a:r>
            <a:endParaRPr lang="zh-CN" altLang="en-US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01415" y="3829685"/>
            <a:ext cx="4101465" cy="532130"/>
            <a:chOff x="3720963" y="2324915"/>
            <a:chExt cx="4101695" cy="599235"/>
          </a:xfrm>
        </p:grpSpPr>
        <p:grpSp>
          <p:nvGrpSpPr>
            <p:cNvPr id="18" name="组合 17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54"/>
              <p:cNvSpPr txBox="1"/>
              <p:nvPr/>
            </p:nvSpPr>
            <p:spPr>
              <a:xfrm>
                <a:off x="4241726" y="1253909"/>
                <a:ext cx="449172" cy="40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08</a:t>
                </a:r>
                <a:endParaRPr lang="zh-CN" altLang="en-US" sz="2000" b="1" dirty="0">
                  <a:solidFill>
                    <a:schemeClr val="accent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51"/>
            <p:cNvSpPr txBox="1"/>
            <p:nvPr/>
          </p:nvSpPr>
          <p:spPr>
            <a:xfrm>
              <a:off x="5052944" y="2459745"/>
              <a:ext cx="1725930" cy="37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其他事务办理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79190" y="4399280"/>
            <a:ext cx="4101465" cy="528955"/>
            <a:chOff x="3710491" y="3590249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10491" y="3590249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60"/>
              <p:cNvSpPr txBox="1"/>
              <p:nvPr/>
            </p:nvSpPr>
            <p:spPr>
              <a:xfrm>
                <a:off x="4246444" y="1253634"/>
                <a:ext cx="449515" cy="40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09</a:t>
                </a:r>
                <a:endParaRPr lang="en-US" altLang="zh-CN" sz="2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TextBox 57"/>
            <p:cNvSpPr txBox="1"/>
            <p:nvPr/>
          </p:nvSpPr>
          <p:spPr>
            <a:xfrm>
              <a:off x="5052881" y="3731219"/>
              <a:ext cx="2294890" cy="38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手机端操作步骤</a:t>
              </a:r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71" grpId="0"/>
      <p:bldP spid="7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579722"/>
            <a:ext cx="4297680" cy="1506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视频面试（手机端）</a:t>
            </a:r>
            <a:endParaRPr lang="zh-CN" altLang="en-US" sz="3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7896" y="3101798"/>
            <a:ext cx="902846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2339752" y="1820075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视频面试（手机端）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sp>
        <p:nvSpPr>
          <p:cNvPr id="393" name="椭圆 392"/>
          <p:cNvSpPr/>
          <p:nvPr/>
        </p:nvSpPr>
        <p:spPr>
          <a:xfrm>
            <a:off x="539041" y="1911116"/>
            <a:ext cx="1423450" cy="1423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4" name="组合 393"/>
          <p:cNvGrpSpPr/>
          <p:nvPr/>
        </p:nvGrpSpPr>
        <p:grpSpPr>
          <a:xfrm>
            <a:off x="2378710" y="1200150"/>
            <a:ext cx="2496821" cy="2608580"/>
            <a:chOff x="304800" y="673100"/>
            <a:chExt cx="4146012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318" y="760745"/>
              <a:ext cx="4058494" cy="38261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742765" y="2417837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739390" y="2037080"/>
            <a:ext cx="184213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手机端选择需要投递的岗位点击“ </a:t>
            </a:r>
            <a:r>
              <a:rPr lang="zh-CN" altLang="en-US" sz="1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投递简历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”，待企业查看并发起视频面试。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Half Frame 12"/>
          <p:cNvSpPr/>
          <p:nvPr/>
        </p:nvSpPr>
        <p:spPr>
          <a:xfrm rot="8097294">
            <a:off x="1866610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Half Frame 12"/>
          <p:cNvSpPr/>
          <p:nvPr/>
        </p:nvSpPr>
        <p:spPr>
          <a:xfrm rot="8097294">
            <a:off x="5023830" y="237344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7370" y="647065"/>
            <a:ext cx="2837815" cy="434213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3" grpId="0" bldLvl="0" animBg="1"/>
      <p:bldP spid="416" grpId="0"/>
      <p:bldP spid="4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视频面试（手机端）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sp>
        <p:nvSpPr>
          <p:cNvPr id="393" name="椭圆 392"/>
          <p:cNvSpPr/>
          <p:nvPr/>
        </p:nvSpPr>
        <p:spPr>
          <a:xfrm>
            <a:off x="539041" y="1911116"/>
            <a:ext cx="1423450" cy="1423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4" name="组合 393"/>
          <p:cNvGrpSpPr/>
          <p:nvPr/>
        </p:nvGrpSpPr>
        <p:grpSpPr>
          <a:xfrm>
            <a:off x="2378710" y="1200150"/>
            <a:ext cx="2496821" cy="2608580"/>
            <a:chOff x="304800" y="673100"/>
            <a:chExt cx="4146012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318" y="760745"/>
              <a:ext cx="4058494" cy="38261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742765" y="2417837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725420" y="2140585"/>
            <a:ext cx="1856105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待企业发起视频面试以后，首页点击“ </a:t>
            </a:r>
            <a:r>
              <a:rPr lang="zh-CN" altLang="en-US" sz="1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视频面试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 进入界面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Half Frame 12"/>
          <p:cNvSpPr/>
          <p:nvPr/>
        </p:nvSpPr>
        <p:spPr>
          <a:xfrm rot="8097294">
            <a:off x="1866610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Half Frame 12"/>
          <p:cNvSpPr/>
          <p:nvPr/>
        </p:nvSpPr>
        <p:spPr>
          <a:xfrm rot="8097294">
            <a:off x="5023830" y="237344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0" y="647065"/>
            <a:ext cx="2895600" cy="436245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3" grpId="0" bldLvl="0" animBg="1"/>
      <p:bldP spid="416" grpId="0"/>
      <p:bldP spid="4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视频面试（手机端）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sp>
        <p:nvSpPr>
          <p:cNvPr id="393" name="椭圆 392"/>
          <p:cNvSpPr/>
          <p:nvPr/>
        </p:nvSpPr>
        <p:spPr>
          <a:xfrm>
            <a:off x="539041" y="1911116"/>
            <a:ext cx="1423450" cy="1423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4" name="组合 393"/>
          <p:cNvGrpSpPr/>
          <p:nvPr/>
        </p:nvGrpSpPr>
        <p:grpSpPr>
          <a:xfrm>
            <a:off x="2378710" y="1200150"/>
            <a:ext cx="2496821" cy="2608580"/>
            <a:chOff x="304800" y="673100"/>
            <a:chExt cx="4146012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318" y="760745"/>
              <a:ext cx="4058494" cy="38261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742765" y="2417837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725420" y="2140585"/>
            <a:ext cx="1856105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进入视频面试界面后，选择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Half Frame 12"/>
          <p:cNvSpPr/>
          <p:nvPr/>
        </p:nvSpPr>
        <p:spPr>
          <a:xfrm rot="8097294">
            <a:off x="1866610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Half Frame 12"/>
          <p:cNvSpPr/>
          <p:nvPr/>
        </p:nvSpPr>
        <p:spPr>
          <a:xfrm rot="8097294">
            <a:off x="4962870" y="22604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829945"/>
            <a:ext cx="3361055" cy="371538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3" grpId="0" bldLvl="0" animBg="1"/>
      <p:bldP spid="416" grpId="0"/>
      <p:bldP spid="4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视频面试（手机端）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sp>
        <p:nvSpPr>
          <p:cNvPr id="393" name="椭圆 392"/>
          <p:cNvSpPr/>
          <p:nvPr/>
        </p:nvSpPr>
        <p:spPr>
          <a:xfrm>
            <a:off x="539041" y="1911116"/>
            <a:ext cx="1423450" cy="1423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4" name="组合 393"/>
          <p:cNvGrpSpPr/>
          <p:nvPr/>
        </p:nvGrpSpPr>
        <p:grpSpPr>
          <a:xfrm>
            <a:off x="2378710" y="1200150"/>
            <a:ext cx="2496821" cy="2608580"/>
            <a:chOff x="304800" y="673100"/>
            <a:chExt cx="4146012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318" y="760745"/>
              <a:ext cx="4058494" cy="38261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742765" y="2417837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725420" y="2140585"/>
            <a:ext cx="185610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在指定的面试时间内，长按二维码进入视频面试房间，与HR进行视频对话。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Half Frame 12"/>
          <p:cNvSpPr/>
          <p:nvPr/>
        </p:nvSpPr>
        <p:spPr>
          <a:xfrm rot="8097294">
            <a:off x="1866610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Half Frame 12"/>
          <p:cNvSpPr/>
          <p:nvPr/>
        </p:nvSpPr>
        <p:spPr>
          <a:xfrm rot="8097294">
            <a:off x="4962870" y="22604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55" y="690245"/>
            <a:ext cx="3543300" cy="376237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3" grpId="0" bldLvl="0" animBg="1"/>
      <p:bldP spid="416" grpId="0"/>
      <p:bldP spid="4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视频面试（手机端）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sp>
        <p:nvSpPr>
          <p:cNvPr id="393" name="椭圆 392"/>
          <p:cNvSpPr/>
          <p:nvPr/>
        </p:nvSpPr>
        <p:spPr>
          <a:xfrm>
            <a:off x="539041" y="1911116"/>
            <a:ext cx="1423450" cy="1423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94" name="组合 393"/>
          <p:cNvGrpSpPr/>
          <p:nvPr/>
        </p:nvGrpSpPr>
        <p:grpSpPr>
          <a:xfrm>
            <a:off x="2378710" y="1200150"/>
            <a:ext cx="2496821" cy="2608580"/>
            <a:chOff x="304800" y="673100"/>
            <a:chExt cx="4146012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318" y="760745"/>
              <a:ext cx="4058494" cy="38261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742765" y="2417837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707005" y="2028825"/>
            <a:ext cx="1893570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进入面试房间后，确认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也进入房间，调整好音频和视频以后，即可进行视频面试。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Half Frame 12"/>
          <p:cNvSpPr/>
          <p:nvPr/>
        </p:nvSpPr>
        <p:spPr>
          <a:xfrm rot="8097294">
            <a:off x="1866610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Half Frame 12"/>
          <p:cNvSpPr/>
          <p:nvPr/>
        </p:nvSpPr>
        <p:spPr>
          <a:xfrm rot="8097294">
            <a:off x="4962870" y="22604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2450" y="827405"/>
            <a:ext cx="2914015" cy="359156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93" grpId="0" bldLvl="0" animBg="1"/>
      <p:bldP spid="416" grpId="0"/>
      <p:bldP spid="4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527" y="1750537"/>
            <a:ext cx="24688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zh-CN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3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空中宣讲会</a:t>
            </a:r>
            <a:endParaRPr lang="zh-CN" altLang="en-US" sz="3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7896" y="3101798"/>
            <a:ext cx="902846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05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2339752" y="1820075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5622978" y="300921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4110408" y="300921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空中宣讲会（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923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15535" y="2304504"/>
            <a:ext cx="1752111" cy="838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首页点击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最新招聘会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报名参加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进入空中宣讲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2870545" y="255695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25" y="761365"/>
            <a:ext cx="4057650" cy="1543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355" y="2437765"/>
            <a:ext cx="3754120" cy="944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55" y="3808095"/>
            <a:ext cx="3754120" cy="108585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空中宣讲会（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923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15535" y="2089239"/>
            <a:ext cx="1752111" cy="1397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在双选会规定的时间内点击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进入空中宣讲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观看企业宣传视频，在线沟通，同时查看企业和岗位信息。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2803870" y="255759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605" y="895985"/>
            <a:ext cx="5727065" cy="322008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空中宣讲会（手机端）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302121" y="110167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849520" y="1766024"/>
            <a:ext cx="1752111" cy="1677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手机端“个人中心”右下方“</a:t>
            </a:r>
            <a:r>
              <a:rPr lang="zh-CN" altLang="en-US" sz="1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招聘会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”进入招聘会列表页面。选择对应的宣讲会并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报名参加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，然后</a:t>
            </a:r>
            <a:r>
              <a:rPr lang="zh-CN" altLang="en-US" sz="1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进入宣讲会房间</a:t>
            </a:r>
            <a:endParaRPr lang="zh-CN" altLang="en-US" sz="1400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3203575" y="2301875"/>
            <a:ext cx="504190" cy="53911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714375"/>
            <a:ext cx="2302510" cy="4191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0" y="1691640"/>
            <a:ext cx="2526030" cy="154686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260" y="1579880"/>
            <a:ext cx="60134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毕业生资格审查</a:t>
            </a:r>
            <a:endParaRPr lang="zh-CN" altLang="en-US" sz="28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7896" y="3101798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3728" y="1579724"/>
            <a:ext cx="1197175" cy="1197175"/>
            <a:chOff x="1068965" y="49175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4058338" y="2875866"/>
            <a:ext cx="2007940" cy="244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注册登录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058337" y="320511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绑定账号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539105" y="2871470"/>
            <a:ext cx="3305175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毕业生资格审查（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端和手机端）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2" grpId="0"/>
      <p:bldP spid="3" grpId="0"/>
      <p:bldP spid="21" grpId="0"/>
      <p:bldP spid="22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空中宣讲会（手机端）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68846" y="125026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1405255" y="1974215"/>
            <a:ext cx="1678940" cy="1397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在宣讲时间内点击“</a:t>
            </a:r>
            <a:r>
              <a:rPr lang="zh-CN" altLang="en-US" sz="1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进入宣讲房间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，可以与企业线上互动、观看单位录播视频、给企业投递简历。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3955415" y="2403475"/>
            <a:ext cx="504190" cy="53911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793115"/>
            <a:ext cx="2499360" cy="416687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527" y="1750537"/>
            <a:ext cx="24688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在线双选会</a:t>
            </a:r>
            <a:endParaRPr lang="zh-CN" altLang="en-US" sz="3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7896" y="3101798"/>
            <a:ext cx="902846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2339752" y="1820075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5622978" y="300921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4110408" y="300921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在线双选会（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36625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15535" y="2304504"/>
            <a:ext cx="1752111" cy="11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首页点击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最新招聘会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，选择对应的招聘会，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报名参加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进入会场</a:t>
            </a:r>
            <a:endParaRPr lang="zh-CN" altLang="en-US" sz="1400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3301075" y="255695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5" y="718185"/>
            <a:ext cx="3895725" cy="1419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65" y="2386965"/>
            <a:ext cx="4005580" cy="1035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925" y="3784600"/>
            <a:ext cx="3667125" cy="120967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在线双选会（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923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02835" y="2265769"/>
            <a:ext cx="1752111" cy="11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双选会详情页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，选择报名参加的双选会，点击双选会名称，进入会场界面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2870545" y="255695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830" y="778510"/>
            <a:ext cx="3972560" cy="417004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在线双选会（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923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15535" y="2089239"/>
            <a:ext cx="1752111" cy="1677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进入双选会在线界面，与企业进行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在线咨询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，同时支持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在线面试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。同时可以查看企业信息，岗位信息，投递简历。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2870545" y="255695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635" y="858520"/>
            <a:ext cx="5122545" cy="369697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在线双选会（手机端）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923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15535" y="2304504"/>
            <a:ext cx="1752111" cy="11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个人中心首页点击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招聘会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，选择对应的招聘会，报名参加，然后进入会场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2870545" y="255695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95" y="694055"/>
            <a:ext cx="2165985" cy="4004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090" y="784860"/>
            <a:ext cx="3350895" cy="325882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在线双选会（手机端）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923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15535" y="2089239"/>
            <a:ext cx="1752111" cy="11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双选会详情页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，选择报名参加的双选会，点击双选会名称，进入会场界面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2870545" y="255695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5" y="777240"/>
            <a:ext cx="4191000" cy="340042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在线双选会（手机端）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923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15535" y="2089239"/>
            <a:ext cx="1752111" cy="1677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进入双选会在线界面，与企业进行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在线咨询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，同时支持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在线面试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。同时可以查看企业信息，岗位信息，投递简历。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2870545" y="255695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75" y="773430"/>
            <a:ext cx="2167255" cy="417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675" y="641350"/>
            <a:ext cx="3147060" cy="1845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115" y="2532380"/>
            <a:ext cx="1967230" cy="250253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579722"/>
            <a:ext cx="29260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创新创业活动</a:t>
            </a:r>
            <a:endParaRPr lang="zh-CN" altLang="en-US" sz="3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7896" y="3101798"/>
            <a:ext cx="902846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4058338" y="287586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761355" y="2879090"/>
            <a:ext cx="2507615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2339752" y="1820075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9"/>
          <p:cNvSpPr txBox="1"/>
          <p:nvPr/>
        </p:nvSpPr>
        <p:spPr>
          <a:xfrm>
            <a:off x="4058338" y="3201621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5761408" y="3201621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2" grpId="0"/>
      <p:bldP spid="3" grpId="0"/>
      <p:bldP spid="21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创新创业活动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923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15535" y="2304504"/>
            <a:ext cx="1752111" cy="11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首页点击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创新创业活动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，选择进行中的活动进行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立即报名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2870545" y="255695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150" y="886460"/>
            <a:ext cx="4907915" cy="1851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0445" y="2893060"/>
            <a:ext cx="4895215" cy="190944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63888" y="339504"/>
            <a:ext cx="2016224" cy="32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注册登录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cxnSp>
        <p:nvCxnSpPr>
          <p:cNvPr id="51" name="Straight Connector 21"/>
          <p:cNvCxnSpPr/>
          <p:nvPr/>
        </p:nvCxnSpPr>
        <p:spPr>
          <a:xfrm>
            <a:off x="5463315" y="3696073"/>
            <a:ext cx="2783006" cy="0"/>
          </a:xfrm>
          <a:prstGeom prst="line">
            <a:avLst/>
          </a:prstGeom>
          <a:ln w="381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291532" y="1984444"/>
            <a:ext cx="3313758" cy="920846"/>
            <a:chOff x="8845" y="3396"/>
            <a:chExt cx="5151" cy="1231"/>
          </a:xfrm>
        </p:grpSpPr>
        <p:sp>
          <p:nvSpPr>
            <p:cNvPr id="12" name="ZoneTexte 17"/>
            <p:cNvSpPr txBox="1"/>
            <p:nvPr/>
          </p:nvSpPr>
          <p:spPr>
            <a:xfrm>
              <a:off x="8845" y="3396"/>
              <a:ext cx="5151" cy="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fr-FR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用户登录</a:t>
              </a:r>
              <a:r>
                <a:rPr lang="en-US" altLang="zh-CN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</a:t>
              </a:r>
              <a:r>
                <a:rPr lang="en-US" altLang="zh-CN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学生登录</a:t>
              </a:r>
              <a:r>
                <a:rPr lang="en-US" altLang="zh-CN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ZoneTexte 17"/>
            <p:cNvSpPr txBox="1"/>
            <p:nvPr/>
          </p:nvSpPr>
          <p:spPr>
            <a:xfrm>
              <a:off x="8921" y="3847"/>
              <a:ext cx="5075" cy="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输入学号和登录密码登录即可（登录密码一般为身份证后</a:t>
              </a:r>
              <a:r>
                <a:rPr lang="en-US" altLang="zh-CN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600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位数）</a:t>
              </a:r>
              <a:endParaRPr lang="zh-CN" altLang="en-US" sz="1600" b="1" i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275" y="1297940"/>
            <a:ext cx="5055870" cy="221996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86150" y="339725"/>
            <a:ext cx="24276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创新创业活动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9629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26115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79236" y="133154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715535" y="2304504"/>
            <a:ext cx="1752111" cy="838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填写报名所需信息，点击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即可完成报名</a:t>
            </a:r>
            <a:endParaRPr lang="zh-CN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Half Frame 12"/>
          <p:cNvSpPr/>
          <p:nvPr/>
        </p:nvSpPr>
        <p:spPr>
          <a:xfrm rot="8097294">
            <a:off x="2870545" y="2556956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7875" y="958850"/>
            <a:ext cx="5434330" cy="378841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4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579722"/>
            <a:ext cx="29260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第八部分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endParaRPr lang="zh-CN" altLang="en-US" sz="3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45506" y="3106243"/>
            <a:ext cx="902846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4058338" y="287586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我的关注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761355" y="2879090"/>
            <a:ext cx="2507615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档案查询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2339752" y="1820075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9"/>
          <p:cNvSpPr txBox="1"/>
          <p:nvPr/>
        </p:nvSpPr>
        <p:spPr>
          <a:xfrm>
            <a:off x="4058338" y="3205341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协议换发申请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5761408" y="3201621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报到证改派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4058338" y="352864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问卷调查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2" grpId="0"/>
      <p:bldP spid="3" grpId="0"/>
      <p:bldP spid="21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238696" y="1378879"/>
            <a:ext cx="751180" cy="7511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>
            <a:off x="1841500" y="1696085"/>
            <a:ext cx="2871470" cy="1145540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7"/>
          <p:cNvSpPr>
            <a:spLocks noChangeArrowheads="1"/>
          </p:cNvSpPr>
          <p:nvPr/>
        </p:nvSpPr>
        <p:spPr bwMode="auto">
          <a:xfrm>
            <a:off x="1852930" y="1793240"/>
            <a:ext cx="2990215" cy="951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algn="l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首页点击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我的关注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可查看：关注的岗位、关注的单位、我浏览过的岗位、最近看过我的单位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Half Frame 12"/>
          <p:cNvSpPr/>
          <p:nvPr/>
        </p:nvSpPr>
        <p:spPr>
          <a:xfrm rot="8097294">
            <a:off x="4671048" y="2494295"/>
            <a:ext cx="500039" cy="54950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组合 40"/>
          <p:cNvGrpSpPr/>
          <p:nvPr/>
        </p:nvGrpSpPr>
        <p:grpSpPr>
          <a:xfrm>
            <a:off x="5633897" y="1793350"/>
            <a:ext cx="2036904" cy="2036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6497" y="3238528"/>
            <a:ext cx="948608" cy="9486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18675" y="2397458"/>
            <a:ext cx="1045617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2800" dirty="0" smtClean="0">
                <a:solidFill>
                  <a:schemeClr val="accent5"/>
                </a:solidFill>
                <a:cs typeface="宋体" panose="02010600030101010101" pitchFamily="2" charset="-122"/>
              </a:rPr>
              <a:t>我的关注</a:t>
            </a:r>
            <a:endParaRPr lang="zh-CN" altLang="zh-CN" sz="2800" dirty="0">
              <a:solidFill>
                <a:schemeClr val="accent5"/>
              </a:solidFill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05" y="3089275"/>
            <a:ext cx="4536440" cy="144907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8" grpId="0" animBg="1"/>
      <p:bldP spid="9" grpId="0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238696" y="1378879"/>
            <a:ext cx="751180" cy="7511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16" name="Half Frame 12"/>
          <p:cNvSpPr/>
          <p:nvPr/>
        </p:nvSpPr>
        <p:spPr>
          <a:xfrm rot="8097294">
            <a:off x="4573893" y="2527950"/>
            <a:ext cx="500039" cy="54950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组合 40"/>
          <p:cNvGrpSpPr/>
          <p:nvPr/>
        </p:nvGrpSpPr>
        <p:grpSpPr>
          <a:xfrm>
            <a:off x="5633897" y="1793350"/>
            <a:ext cx="2036904" cy="2036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6497" y="3238528"/>
            <a:ext cx="948608" cy="9486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18675" y="2397458"/>
            <a:ext cx="1045617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2800" dirty="0" smtClean="0">
                <a:solidFill>
                  <a:schemeClr val="accent5"/>
                </a:solidFill>
                <a:cs typeface="宋体" panose="02010600030101010101" pitchFamily="2" charset="-122"/>
              </a:rPr>
              <a:t>档案查询</a:t>
            </a:r>
            <a:endParaRPr lang="zh-CN" altLang="zh-CN" sz="2800" dirty="0">
              <a:solidFill>
                <a:schemeClr val="accent5"/>
              </a:solidFill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25" y="3056255"/>
            <a:ext cx="4594225" cy="152336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>
            <a:off x="1989455" y="1854200"/>
            <a:ext cx="2753995" cy="90868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7"/>
          <p:cNvSpPr>
            <a:spLocks noChangeArrowheads="1"/>
          </p:cNvSpPr>
          <p:nvPr/>
        </p:nvSpPr>
        <p:spPr bwMode="auto">
          <a:xfrm>
            <a:off x="2183130" y="1940560"/>
            <a:ext cx="2367280" cy="735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algn="l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首页点击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档案查询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可查看档案。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238696" y="1378879"/>
            <a:ext cx="751180" cy="7511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16" name="Half Frame 12"/>
          <p:cNvSpPr/>
          <p:nvPr/>
        </p:nvSpPr>
        <p:spPr>
          <a:xfrm rot="8097294">
            <a:off x="4573893" y="2527950"/>
            <a:ext cx="500039" cy="54950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组合 40"/>
          <p:cNvGrpSpPr/>
          <p:nvPr/>
        </p:nvGrpSpPr>
        <p:grpSpPr>
          <a:xfrm>
            <a:off x="5633897" y="1793350"/>
            <a:ext cx="2036904" cy="2036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6497" y="3238528"/>
            <a:ext cx="948608" cy="9486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50425" y="2165683"/>
            <a:ext cx="1045617" cy="129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zh-CN" sz="2800" dirty="0">
                <a:solidFill>
                  <a:schemeClr val="accent5"/>
                </a:solidFill>
                <a:cs typeface="宋体" panose="02010600030101010101" pitchFamily="2" charset="-122"/>
              </a:rPr>
              <a:t>协议换发申请</a:t>
            </a:r>
            <a:endParaRPr lang="zh-CN" altLang="zh-CN" sz="2800" dirty="0">
              <a:solidFill>
                <a:schemeClr val="accent5"/>
              </a:solidFill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110" y="2968625"/>
            <a:ext cx="4168775" cy="16992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>
            <a:off x="1989455" y="1854200"/>
            <a:ext cx="2753995" cy="90868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7"/>
          <p:cNvSpPr>
            <a:spLocks noChangeArrowheads="1"/>
          </p:cNvSpPr>
          <p:nvPr/>
        </p:nvSpPr>
        <p:spPr bwMode="auto">
          <a:xfrm>
            <a:off x="2183130" y="1940560"/>
            <a:ext cx="2367280" cy="735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algn="l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首页点击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协议换发申请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进行协议申请换发操作。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238696" y="1378879"/>
            <a:ext cx="751180" cy="7511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16" name="Half Frame 12"/>
          <p:cNvSpPr/>
          <p:nvPr/>
        </p:nvSpPr>
        <p:spPr>
          <a:xfrm rot="8097294">
            <a:off x="4573893" y="2527950"/>
            <a:ext cx="500039" cy="54950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组合 40"/>
          <p:cNvGrpSpPr/>
          <p:nvPr/>
        </p:nvGrpSpPr>
        <p:grpSpPr>
          <a:xfrm>
            <a:off x="5633897" y="1793350"/>
            <a:ext cx="2036904" cy="2036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6497" y="3238528"/>
            <a:ext cx="948608" cy="9486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50425" y="2165683"/>
            <a:ext cx="1045617" cy="129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zh-CN" sz="2800" dirty="0">
                <a:solidFill>
                  <a:schemeClr val="accent5"/>
                </a:solidFill>
                <a:cs typeface="宋体" panose="02010600030101010101" pitchFamily="2" charset="-122"/>
              </a:rPr>
              <a:t>报到证改派</a:t>
            </a:r>
            <a:endParaRPr lang="zh-CN" altLang="zh-CN" sz="2800" dirty="0">
              <a:solidFill>
                <a:schemeClr val="accent5"/>
              </a:solidFill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280" y="2958465"/>
            <a:ext cx="3773170" cy="176212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>
            <a:off x="1989455" y="1854200"/>
            <a:ext cx="2753995" cy="90868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7"/>
          <p:cNvSpPr>
            <a:spLocks noChangeArrowheads="1"/>
          </p:cNvSpPr>
          <p:nvPr/>
        </p:nvSpPr>
        <p:spPr bwMode="auto">
          <a:xfrm>
            <a:off x="2183130" y="1940560"/>
            <a:ext cx="2367280" cy="735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algn="l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首页点击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报到证改派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进行操作。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238696" y="1378879"/>
            <a:ext cx="751180" cy="7511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16" name="Half Frame 12"/>
          <p:cNvSpPr/>
          <p:nvPr/>
        </p:nvSpPr>
        <p:spPr>
          <a:xfrm rot="8097294">
            <a:off x="4819638" y="2536840"/>
            <a:ext cx="500039" cy="54950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组合 40"/>
          <p:cNvGrpSpPr/>
          <p:nvPr/>
        </p:nvGrpSpPr>
        <p:grpSpPr>
          <a:xfrm>
            <a:off x="5633897" y="1793350"/>
            <a:ext cx="2036904" cy="2036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6497" y="3238528"/>
            <a:ext cx="948608" cy="9486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50425" y="2165683"/>
            <a:ext cx="1045617" cy="129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zh-CN" sz="2800" dirty="0">
                <a:solidFill>
                  <a:schemeClr val="accent5"/>
                </a:solidFill>
                <a:cs typeface="宋体" panose="02010600030101010101" pitchFamily="2" charset="-122"/>
              </a:rPr>
              <a:t>就业调查问卷</a:t>
            </a:r>
            <a:endParaRPr lang="zh-CN" altLang="zh-CN" sz="2800" dirty="0">
              <a:solidFill>
                <a:schemeClr val="accent5"/>
              </a:solidFill>
              <a:cs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877695" y="1817370"/>
            <a:ext cx="2961005" cy="969010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7"/>
          <p:cNvSpPr>
            <a:spLocks noChangeArrowheads="1"/>
          </p:cNvSpPr>
          <p:nvPr/>
        </p:nvSpPr>
        <p:spPr bwMode="auto">
          <a:xfrm>
            <a:off x="2174240" y="1837690"/>
            <a:ext cx="2367280" cy="928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调查问卷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就业调查问卷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学生可以查看调查问卷列表。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130" y="2875915"/>
            <a:ext cx="4510405" cy="137668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238696" y="1378879"/>
            <a:ext cx="751180" cy="7511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其他事务办理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16" name="Half Frame 12"/>
          <p:cNvSpPr/>
          <p:nvPr/>
        </p:nvSpPr>
        <p:spPr>
          <a:xfrm rot="8097294">
            <a:off x="4881868" y="2536840"/>
            <a:ext cx="500039" cy="549505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组合 40"/>
          <p:cNvGrpSpPr/>
          <p:nvPr/>
        </p:nvGrpSpPr>
        <p:grpSpPr>
          <a:xfrm>
            <a:off x="5633897" y="1793350"/>
            <a:ext cx="2036904" cy="2036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6497" y="3238528"/>
            <a:ext cx="948608" cy="9486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50425" y="2165683"/>
            <a:ext cx="1045617" cy="129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zh-CN" sz="2800" dirty="0">
                <a:solidFill>
                  <a:schemeClr val="accent5"/>
                </a:solidFill>
                <a:cs typeface="宋体" panose="02010600030101010101" pitchFamily="2" charset="-122"/>
              </a:rPr>
              <a:t>满意度调查</a:t>
            </a:r>
            <a:endParaRPr lang="zh-CN" altLang="zh-CN" sz="2800" dirty="0">
              <a:solidFill>
                <a:schemeClr val="accent5"/>
              </a:solidFill>
              <a:cs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877060" y="1573530"/>
            <a:ext cx="3120390" cy="1094740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7"/>
          <p:cNvSpPr>
            <a:spLocks noChangeArrowheads="1"/>
          </p:cNvSpPr>
          <p:nvPr/>
        </p:nvSpPr>
        <p:spPr bwMode="auto">
          <a:xfrm>
            <a:off x="2230120" y="1656715"/>
            <a:ext cx="2486025" cy="928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调查问卷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满意度调查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学生可以参与并查看满意度调查。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460" y="2887345"/>
            <a:ext cx="4237355" cy="186944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579722"/>
            <a:ext cx="33832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第九部分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手机端操作步骤</a:t>
            </a:r>
            <a:endParaRPr lang="zh-CN" altLang="en-US" sz="3600" b="1" dirty="0" smtClean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7896" y="3101798"/>
            <a:ext cx="902846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09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2339752" y="1837694"/>
              <a:ext cx="689633" cy="66204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78910" y="2830195"/>
            <a:ext cx="3593465" cy="271780"/>
            <a:chOff x="6266" y="4457"/>
            <a:chExt cx="5659" cy="428"/>
          </a:xfrm>
        </p:grpSpPr>
        <p:sp>
          <p:nvSpPr>
            <p:cNvPr id="6" name="文本框 5"/>
            <p:cNvSpPr txBox="1"/>
            <p:nvPr/>
          </p:nvSpPr>
          <p:spPr>
            <a:xfrm>
              <a:off x="10375" y="4457"/>
              <a:ext cx="1550" cy="38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个人中心</a:t>
              </a:r>
              <a:endPara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6266" y="4522"/>
              <a:ext cx="1761" cy="3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用户登录</a:t>
              </a:r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9"/>
          <p:cNvSpPr txBox="1"/>
          <p:nvPr/>
        </p:nvSpPr>
        <p:spPr>
          <a:xfrm>
            <a:off x="5325973" y="2859782"/>
            <a:ext cx="1118235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职位搜索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42030" y="330835"/>
            <a:ext cx="205994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用户登录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040414" y="457546"/>
            <a:ext cx="1523362" cy="52721"/>
          </a:xfrm>
          <a:prstGeom prst="rect">
            <a:avLst/>
          </a:prstGeom>
        </p:spPr>
      </p:pic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551160" y="458181"/>
            <a:ext cx="1523362" cy="52721"/>
          </a:xfrm>
          <a:prstGeom prst="rect">
            <a:avLst/>
          </a:prstGeom>
        </p:spPr>
      </p:pic>
      <p:cxnSp>
        <p:nvCxnSpPr>
          <p:cNvPr id="51" name="Straight Connector 21"/>
          <p:cNvCxnSpPr/>
          <p:nvPr/>
        </p:nvCxnSpPr>
        <p:spPr>
          <a:xfrm>
            <a:off x="5148580" y="3738245"/>
            <a:ext cx="3312160" cy="0"/>
          </a:xfrm>
          <a:prstGeom prst="line">
            <a:avLst/>
          </a:prstGeom>
          <a:ln w="381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7"/>
          <p:cNvSpPr txBox="1"/>
          <p:nvPr/>
        </p:nvSpPr>
        <p:spPr>
          <a:xfrm>
            <a:off x="5027295" y="3821430"/>
            <a:ext cx="3585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①关注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“公众号”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fr-FR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毕业生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个人中心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6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fr-FR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学号及密码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个人中心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580" y="714375"/>
            <a:ext cx="2544445" cy="279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" y="638175"/>
            <a:ext cx="2152650" cy="3867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714375"/>
            <a:ext cx="2390775" cy="386715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147695" y="339725"/>
            <a:ext cx="277558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毕业生资格审查（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62512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922635" y="457546"/>
            <a:ext cx="1523362" cy="5272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232910" y="1742440"/>
            <a:ext cx="4251059" cy="1268095"/>
            <a:chOff x="6066" y="1844"/>
            <a:chExt cx="6695" cy="1997"/>
          </a:xfrm>
        </p:grpSpPr>
        <p:sp>
          <p:nvSpPr>
            <p:cNvPr id="74" name="Rectangle 12"/>
            <p:cNvSpPr/>
            <p:nvPr/>
          </p:nvSpPr>
          <p:spPr>
            <a:xfrm>
              <a:off x="8514" y="2913"/>
              <a:ext cx="4246" cy="126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Rectangle 10"/>
            <p:cNvSpPr/>
            <p:nvPr/>
          </p:nvSpPr>
          <p:spPr>
            <a:xfrm>
              <a:off x="8522" y="1844"/>
              <a:ext cx="3168" cy="1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个人中心</a:t>
              </a:r>
              <a:endParaRPr lang="en-US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066" y="1987"/>
              <a:ext cx="1854" cy="1854"/>
              <a:chOff x="3851920" y="1538488"/>
              <a:chExt cx="1177280" cy="1177278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3851920" y="1538488"/>
                <a:ext cx="1177280" cy="1177278"/>
                <a:chOff x="680580" y="1491630"/>
                <a:chExt cx="1479184" cy="1479182"/>
              </a:xfrm>
            </p:grpSpPr>
            <p:grpSp>
              <p:nvGrpSpPr>
                <p:cNvPr id="88" name="组合 87"/>
                <p:cNvGrpSpPr/>
                <p:nvPr/>
              </p:nvGrpSpPr>
              <p:grpSpPr>
                <a:xfrm>
                  <a:off x="680580" y="1491630"/>
                  <a:ext cx="1479184" cy="1479182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93" name="同心圆 92"/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椭圆 93"/>
                  <p:cNvSpPr/>
                  <p:nvPr/>
                </p:nvSpPr>
                <p:spPr>
                  <a:xfrm>
                    <a:off x="407840" y="776140"/>
                    <a:ext cx="3794420" cy="37944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1" name="Rectangle 273"/>
                <p:cNvSpPr>
                  <a:spLocks noChangeArrowheads="1"/>
                </p:cNvSpPr>
                <p:nvPr/>
              </p:nvSpPr>
              <p:spPr bwMode="auto">
                <a:xfrm>
                  <a:off x="1717555" y="2327320"/>
                  <a:ext cx="1680" cy="16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9" name="Freeform 29"/>
              <p:cNvSpPr>
                <a:spLocks noEditPoints="1"/>
              </p:cNvSpPr>
              <p:nvPr/>
            </p:nvSpPr>
            <p:spPr bwMode="auto">
              <a:xfrm>
                <a:off x="4173562" y="1876014"/>
                <a:ext cx="570884" cy="501825"/>
              </a:xfrm>
              <a:custGeom>
                <a:avLst/>
                <a:gdLst>
                  <a:gd name="T0" fmla="*/ 465 w 508"/>
                  <a:gd name="T1" fmla="*/ 149 h 447"/>
                  <a:gd name="T2" fmla="*/ 402 w 508"/>
                  <a:gd name="T3" fmla="*/ 149 h 447"/>
                  <a:gd name="T4" fmla="*/ 382 w 508"/>
                  <a:gd name="T5" fmla="*/ 128 h 447"/>
                  <a:gd name="T6" fmla="*/ 381 w 508"/>
                  <a:gd name="T7" fmla="*/ 106 h 447"/>
                  <a:gd name="T8" fmla="*/ 402 w 508"/>
                  <a:gd name="T9" fmla="*/ 64 h 447"/>
                  <a:gd name="T10" fmla="*/ 402 w 508"/>
                  <a:gd name="T11" fmla="*/ 43 h 447"/>
                  <a:gd name="T12" fmla="*/ 361 w 508"/>
                  <a:gd name="T13" fmla="*/ 0 h 447"/>
                  <a:gd name="T14" fmla="*/ 340 w 508"/>
                  <a:gd name="T15" fmla="*/ 0 h 447"/>
                  <a:gd name="T16" fmla="*/ 298 w 508"/>
                  <a:gd name="T17" fmla="*/ 42 h 447"/>
                  <a:gd name="T18" fmla="*/ 170 w 508"/>
                  <a:gd name="T19" fmla="*/ 213 h 447"/>
                  <a:gd name="T20" fmla="*/ 170 w 508"/>
                  <a:gd name="T21" fmla="*/ 191 h 447"/>
                  <a:gd name="T22" fmla="*/ 148 w 508"/>
                  <a:gd name="T23" fmla="*/ 170 h 447"/>
                  <a:gd name="T24" fmla="*/ 23 w 508"/>
                  <a:gd name="T25" fmla="*/ 170 h 447"/>
                  <a:gd name="T26" fmla="*/ 1 w 508"/>
                  <a:gd name="T27" fmla="*/ 191 h 447"/>
                  <a:gd name="T28" fmla="*/ 1 w 508"/>
                  <a:gd name="T29" fmla="*/ 423 h 447"/>
                  <a:gd name="T30" fmla="*/ 22 w 508"/>
                  <a:gd name="T31" fmla="*/ 444 h 447"/>
                  <a:gd name="T32" fmla="*/ 148 w 508"/>
                  <a:gd name="T33" fmla="*/ 445 h 447"/>
                  <a:gd name="T34" fmla="*/ 170 w 508"/>
                  <a:gd name="T35" fmla="*/ 423 h 447"/>
                  <a:gd name="T36" fmla="*/ 170 w 508"/>
                  <a:gd name="T37" fmla="*/ 402 h 447"/>
                  <a:gd name="T38" fmla="*/ 212 w 508"/>
                  <a:gd name="T39" fmla="*/ 401 h 447"/>
                  <a:gd name="T40" fmla="*/ 255 w 508"/>
                  <a:gd name="T41" fmla="*/ 425 h 447"/>
                  <a:gd name="T42" fmla="*/ 277 w 508"/>
                  <a:gd name="T43" fmla="*/ 444 h 447"/>
                  <a:gd name="T44" fmla="*/ 445 w 508"/>
                  <a:gd name="T45" fmla="*/ 444 h 447"/>
                  <a:gd name="T46" fmla="*/ 508 w 508"/>
                  <a:gd name="T47" fmla="*/ 381 h 447"/>
                  <a:gd name="T48" fmla="*/ 508 w 508"/>
                  <a:gd name="T49" fmla="*/ 192 h 447"/>
                  <a:gd name="T50" fmla="*/ 465 w 508"/>
                  <a:gd name="T51" fmla="*/ 149 h 447"/>
                  <a:gd name="T52" fmla="*/ 487 w 508"/>
                  <a:gd name="T53" fmla="*/ 381 h 447"/>
                  <a:gd name="T54" fmla="*/ 445 w 508"/>
                  <a:gd name="T55" fmla="*/ 423 h 447"/>
                  <a:gd name="T56" fmla="*/ 297 w 508"/>
                  <a:gd name="T57" fmla="*/ 423 h 447"/>
                  <a:gd name="T58" fmla="*/ 276 w 508"/>
                  <a:gd name="T59" fmla="*/ 405 h 447"/>
                  <a:gd name="T60" fmla="*/ 256 w 508"/>
                  <a:gd name="T61" fmla="*/ 380 h 447"/>
                  <a:gd name="T62" fmla="*/ 169 w 508"/>
                  <a:gd name="T63" fmla="*/ 381 h 447"/>
                  <a:gd name="T64" fmla="*/ 169 w 508"/>
                  <a:gd name="T65" fmla="*/ 232 h 447"/>
                  <a:gd name="T66" fmla="*/ 275 w 508"/>
                  <a:gd name="T67" fmla="*/ 149 h 447"/>
                  <a:gd name="T68" fmla="*/ 326 w 508"/>
                  <a:gd name="T69" fmla="*/ 43 h 447"/>
                  <a:gd name="T70" fmla="*/ 352 w 508"/>
                  <a:gd name="T71" fmla="*/ 21 h 447"/>
                  <a:gd name="T72" fmla="*/ 382 w 508"/>
                  <a:gd name="T73" fmla="*/ 42 h 447"/>
                  <a:gd name="T74" fmla="*/ 382 w 508"/>
                  <a:gd name="T75" fmla="*/ 65 h 447"/>
                  <a:gd name="T76" fmla="*/ 361 w 508"/>
                  <a:gd name="T77" fmla="*/ 106 h 447"/>
                  <a:gd name="T78" fmla="*/ 361 w 508"/>
                  <a:gd name="T79" fmla="*/ 129 h 447"/>
                  <a:gd name="T80" fmla="*/ 402 w 508"/>
                  <a:gd name="T81" fmla="*/ 171 h 447"/>
                  <a:gd name="T82" fmla="*/ 446 w 508"/>
                  <a:gd name="T83" fmla="*/ 170 h 447"/>
                  <a:gd name="T84" fmla="*/ 487 w 508"/>
                  <a:gd name="T85" fmla="*/ 212 h 447"/>
                  <a:gd name="T86" fmla="*/ 487 w 508"/>
                  <a:gd name="T87" fmla="*/ 381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8" h="447">
                    <a:moveTo>
                      <a:pt x="465" y="149"/>
                    </a:moveTo>
                    <a:cubicBezTo>
                      <a:pt x="402" y="149"/>
                      <a:pt x="402" y="149"/>
                      <a:pt x="402" y="149"/>
                    </a:cubicBezTo>
                    <a:cubicBezTo>
                      <a:pt x="402" y="149"/>
                      <a:pt x="382" y="149"/>
                      <a:pt x="382" y="128"/>
                    </a:cubicBezTo>
                    <a:cubicBezTo>
                      <a:pt x="382" y="128"/>
                      <a:pt x="381" y="118"/>
                      <a:pt x="381" y="106"/>
                    </a:cubicBezTo>
                    <a:cubicBezTo>
                      <a:pt x="381" y="93"/>
                      <a:pt x="402" y="84"/>
                      <a:pt x="402" y="64"/>
                    </a:cubicBezTo>
                    <a:cubicBezTo>
                      <a:pt x="402" y="44"/>
                      <a:pt x="402" y="43"/>
                      <a:pt x="402" y="43"/>
                    </a:cubicBezTo>
                    <a:cubicBezTo>
                      <a:pt x="402" y="43"/>
                      <a:pt x="404" y="0"/>
                      <a:pt x="361" y="0"/>
                    </a:cubicBezTo>
                    <a:cubicBezTo>
                      <a:pt x="350" y="0"/>
                      <a:pt x="344" y="0"/>
                      <a:pt x="340" y="0"/>
                    </a:cubicBezTo>
                    <a:cubicBezTo>
                      <a:pt x="340" y="0"/>
                      <a:pt x="310" y="6"/>
                      <a:pt x="298" y="42"/>
                    </a:cubicBezTo>
                    <a:cubicBezTo>
                      <a:pt x="285" y="78"/>
                      <a:pt x="233" y="213"/>
                      <a:pt x="170" y="213"/>
                    </a:cubicBezTo>
                    <a:cubicBezTo>
                      <a:pt x="170" y="191"/>
                      <a:pt x="170" y="191"/>
                      <a:pt x="170" y="191"/>
                    </a:cubicBezTo>
                    <a:cubicBezTo>
                      <a:pt x="170" y="191"/>
                      <a:pt x="169" y="170"/>
                      <a:pt x="148" y="170"/>
                    </a:cubicBezTo>
                    <a:cubicBezTo>
                      <a:pt x="23" y="170"/>
                      <a:pt x="23" y="170"/>
                      <a:pt x="23" y="170"/>
                    </a:cubicBezTo>
                    <a:cubicBezTo>
                      <a:pt x="23" y="170"/>
                      <a:pt x="1" y="171"/>
                      <a:pt x="1" y="191"/>
                    </a:cubicBezTo>
                    <a:cubicBezTo>
                      <a:pt x="1" y="423"/>
                      <a:pt x="1" y="423"/>
                      <a:pt x="1" y="423"/>
                    </a:cubicBezTo>
                    <a:cubicBezTo>
                      <a:pt x="1" y="423"/>
                      <a:pt x="0" y="444"/>
                      <a:pt x="22" y="444"/>
                    </a:cubicBezTo>
                    <a:cubicBezTo>
                      <a:pt x="25" y="444"/>
                      <a:pt x="148" y="445"/>
                      <a:pt x="148" y="445"/>
                    </a:cubicBezTo>
                    <a:cubicBezTo>
                      <a:pt x="148" y="445"/>
                      <a:pt x="170" y="443"/>
                      <a:pt x="170" y="423"/>
                    </a:cubicBezTo>
                    <a:cubicBezTo>
                      <a:pt x="170" y="402"/>
                      <a:pt x="170" y="402"/>
                      <a:pt x="170" y="402"/>
                    </a:cubicBezTo>
                    <a:cubicBezTo>
                      <a:pt x="212" y="401"/>
                      <a:pt x="212" y="401"/>
                      <a:pt x="212" y="401"/>
                    </a:cubicBezTo>
                    <a:cubicBezTo>
                      <a:pt x="212" y="401"/>
                      <a:pt x="247" y="403"/>
                      <a:pt x="255" y="425"/>
                    </a:cubicBezTo>
                    <a:cubicBezTo>
                      <a:pt x="263" y="447"/>
                      <a:pt x="277" y="444"/>
                      <a:pt x="277" y="444"/>
                    </a:cubicBezTo>
                    <a:cubicBezTo>
                      <a:pt x="445" y="444"/>
                      <a:pt x="445" y="444"/>
                      <a:pt x="445" y="444"/>
                    </a:cubicBezTo>
                    <a:cubicBezTo>
                      <a:pt x="445" y="444"/>
                      <a:pt x="508" y="445"/>
                      <a:pt x="508" y="381"/>
                    </a:cubicBezTo>
                    <a:cubicBezTo>
                      <a:pt x="508" y="192"/>
                      <a:pt x="508" y="192"/>
                      <a:pt x="508" y="192"/>
                    </a:cubicBezTo>
                    <a:cubicBezTo>
                      <a:pt x="508" y="192"/>
                      <a:pt x="508" y="149"/>
                      <a:pt x="465" y="149"/>
                    </a:cubicBezTo>
                    <a:close/>
                    <a:moveTo>
                      <a:pt x="487" y="381"/>
                    </a:moveTo>
                    <a:cubicBezTo>
                      <a:pt x="487" y="381"/>
                      <a:pt x="486" y="423"/>
                      <a:pt x="445" y="423"/>
                    </a:cubicBezTo>
                    <a:cubicBezTo>
                      <a:pt x="297" y="423"/>
                      <a:pt x="297" y="423"/>
                      <a:pt x="297" y="423"/>
                    </a:cubicBezTo>
                    <a:cubicBezTo>
                      <a:pt x="297" y="423"/>
                      <a:pt x="280" y="423"/>
                      <a:pt x="276" y="405"/>
                    </a:cubicBezTo>
                    <a:cubicBezTo>
                      <a:pt x="272" y="386"/>
                      <a:pt x="263" y="380"/>
                      <a:pt x="256" y="380"/>
                    </a:cubicBezTo>
                    <a:cubicBezTo>
                      <a:pt x="248" y="380"/>
                      <a:pt x="169" y="381"/>
                      <a:pt x="169" y="381"/>
                    </a:cubicBezTo>
                    <a:cubicBezTo>
                      <a:pt x="169" y="232"/>
                      <a:pt x="169" y="232"/>
                      <a:pt x="169" y="232"/>
                    </a:cubicBezTo>
                    <a:cubicBezTo>
                      <a:pt x="169" y="232"/>
                      <a:pt x="230" y="246"/>
                      <a:pt x="275" y="149"/>
                    </a:cubicBezTo>
                    <a:cubicBezTo>
                      <a:pt x="314" y="59"/>
                      <a:pt x="326" y="43"/>
                      <a:pt x="326" y="43"/>
                    </a:cubicBezTo>
                    <a:cubicBezTo>
                      <a:pt x="326" y="43"/>
                      <a:pt x="333" y="21"/>
                      <a:pt x="352" y="21"/>
                    </a:cubicBezTo>
                    <a:cubicBezTo>
                      <a:pt x="371" y="21"/>
                      <a:pt x="382" y="25"/>
                      <a:pt x="382" y="42"/>
                    </a:cubicBezTo>
                    <a:cubicBezTo>
                      <a:pt x="382" y="51"/>
                      <a:pt x="382" y="50"/>
                      <a:pt x="382" y="65"/>
                    </a:cubicBezTo>
                    <a:cubicBezTo>
                      <a:pt x="355" y="77"/>
                      <a:pt x="361" y="106"/>
                      <a:pt x="361" y="106"/>
                    </a:cubicBezTo>
                    <a:cubicBezTo>
                      <a:pt x="361" y="129"/>
                      <a:pt x="361" y="129"/>
                      <a:pt x="361" y="129"/>
                    </a:cubicBezTo>
                    <a:cubicBezTo>
                      <a:pt x="361" y="172"/>
                      <a:pt x="402" y="171"/>
                      <a:pt x="402" y="171"/>
                    </a:cubicBezTo>
                    <a:cubicBezTo>
                      <a:pt x="446" y="170"/>
                      <a:pt x="446" y="170"/>
                      <a:pt x="446" y="170"/>
                    </a:cubicBezTo>
                    <a:cubicBezTo>
                      <a:pt x="446" y="170"/>
                      <a:pt x="487" y="168"/>
                      <a:pt x="487" y="212"/>
                    </a:cubicBezTo>
                    <a:lnTo>
                      <a:pt x="487" y="3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5703329" y="2672876"/>
            <a:ext cx="277980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可进行</a:t>
            </a:r>
            <a:r>
              <a:rPr lang="zh-CN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上传照片、账号安全、账号隐私、毕业生资格审查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等操作。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901081446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" y="1343025"/>
            <a:ext cx="3749040" cy="267335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8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42030" y="330835"/>
            <a:ext cx="205994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职位搜索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040414" y="457546"/>
            <a:ext cx="1523362" cy="52721"/>
          </a:xfrm>
          <a:prstGeom prst="rect">
            <a:avLst/>
          </a:prstGeom>
        </p:spPr>
      </p:pic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551160" y="458181"/>
            <a:ext cx="1523362" cy="52721"/>
          </a:xfrm>
          <a:prstGeom prst="rect">
            <a:avLst/>
          </a:prstGeom>
        </p:spPr>
      </p:pic>
      <p:cxnSp>
        <p:nvCxnSpPr>
          <p:cNvPr id="51" name="Straight Connector 21"/>
          <p:cNvCxnSpPr/>
          <p:nvPr/>
        </p:nvCxnSpPr>
        <p:spPr>
          <a:xfrm>
            <a:off x="5148580" y="3738245"/>
            <a:ext cx="3312160" cy="0"/>
          </a:xfrm>
          <a:prstGeom prst="line">
            <a:avLst/>
          </a:prstGeom>
          <a:ln w="381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7"/>
          <p:cNvSpPr txBox="1"/>
          <p:nvPr/>
        </p:nvSpPr>
        <p:spPr>
          <a:xfrm>
            <a:off x="5351780" y="1677035"/>
            <a:ext cx="372554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16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6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点击首页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职位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进入界面</a:t>
            </a:r>
            <a:endParaRPr lang="zh-CN" altLang="en-US" sz="16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②可在搜索界面</a:t>
            </a:r>
            <a:r>
              <a:rPr lang="en-US" altLang="zh-CN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搜索</a:t>
            </a:r>
            <a:r>
              <a:rPr lang="en-US" altLang="zh-CN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职位，可进行专业或者行业等筛选。</a:t>
            </a:r>
            <a:endParaRPr lang="zh-CN" altLang="en-US" sz="16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" y="785495"/>
            <a:ext cx="2169795" cy="3572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8735" y="785495"/>
            <a:ext cx="2464435" cy="366395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376930" y="330200"/>
            <a:ext cx="266700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我的招聘会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681639" y="457546"/>
            <a:ext cx="1523362" cy="52721"/>
          </a:xfrm>
          <a:prstGeom prst="rect">
            <a:avLst/>
          </a:prstGeom>
        </p:spPr>
      </p:pic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609345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3189605" y="3497580"/>
            <a:ext cx="44272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我的招聘会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②点击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我的招聘会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查看招聘会列表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130" y="797560"/>
            <a:ext cx="2334895" cy="3893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255" y="1310005"/>
            <a:ext cx="4891405" cy="194310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445385" y="277495"/>
            <a:ext cx="36595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毕业生就业去向跟踪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922179" y="404841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6094085" y="457546"/>
            <a:ext cx="1523362" cy="527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" y="875665"/>
            <a:ext cx="4368800" cy="431800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4642485" y="797560"/>
            <a:ext cx="44272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毕业生就业去向跟踪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②点击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开始填写就业信息。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填写完毕资格后点击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马上提交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1859280"/>
            <a:ext cx="2543175" cy="2463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035" y="2065655"/>
            <a:ext cx="3284855" cy="219519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376930" y="330200"/>
            <a:ext cx="266700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我的简历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681639" y="457546"/>
            <a:ext cx="1523362" cy="52721"/>
          </a:xfrm>
          <a:prstGeom prst="rect">
            <a:avLst/>
          </a:prstGeom>
        </p:spPr>
      </p:pic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609345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4067810" y="2232660"/>
            <a:ext cx="44272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我的简历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进行填写和修改简历。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②对应需要填写的内容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“+”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可以进入填写页面。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80" y="1394460"/>
            <a:ext cx="3155950" cy="28301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" y="797560"/>
            <a:ext cx="4241800" cy="45085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293306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报到证信息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91311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4641850" y="2160905"/>
            <a:ext cx="44272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报到证信息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②可以提交我们报道证的信息。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保存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后等待学校审核。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" y="797560"/>
            <a:ext cx="4216400" cy="457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" y="1356995"/>
            <a:ext cx="3138170" cy="334835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333311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双选会职位推荐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636523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5578475" y="2177415"/>
            <a:ext cx="44272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双选会职位推荐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②查看推荐的职位信息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967740"/>
            <a:ext cx="2859405" cy="3049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205" y="967740"/>
            <a:ext cx="2719070" cy="304927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333311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在线咨询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636523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3321685" y="4217035"/>
            <a:ext cx="44272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在线咨询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②可通过此界面在线咨询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就业指导中心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老师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587375"/>
            <a:ext cx="2005330" cy="218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2838450"/>
            <a:ext cx="201866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620" y="647065"/>
            <a:ext cx="1785620" cy="3512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385" y="587375"/>
            <a:ext cx="1826895" cy="35699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595" y="671830"/>
            <a:ext cx="1734820" cy="348805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445385" y="277495"/>
            <a:ext cx="36595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我的收藏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74909" y="40420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41990" y="456911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5793105" y="1628140"/>
            <a:ext cx="44272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我的收藏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②可查看收藏的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职位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单位</a:t>
            </a: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1269365"/>
            <a:ext cx="2479040" cy="2604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15" y="1386205"/>
            <a:ext cx="2933065" cy="227838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305816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我看过的职位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6217275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5376545" y="1880235"/>
            <a:ext cx="34709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我看过的职位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②可查看浏览过的岗位记录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60" y="821690"/>
            <a:ext cx="2347595" cy="3796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5" y="821690"/>
            <a:ext cx="2616835" cy="351345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305816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谁看过我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6217275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5663565" y="1880235"/>
            <a:ext cx="34709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谁看过我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②可查看浏览过简历的企业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227455"/>
            <a:ext cx="2416810" cy="2779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95" y="1270635"/>
            <a:ext cx="2871470" cy="287909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131820" y="339725"/>
            <a:ext cx="274574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毕业生资格审查（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68914" y="46643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77550" y="457546"/>
            <a:ext cx="1523362" cy="52721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004435" y="1579245"/>
            <a:ext cx="34537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毕业生资格审查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、先确认我们的毕业生数据。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、再填写联系方式等信息。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马上提交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145" y="772160"/>
            <a:ext cx="1441450" cy="374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570" y="1270000"/>
            <a:ext cx="3854450" cy="2095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570" y="3444240"/>
            <a:ext cx="3854450" cy="139700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305816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就业调查问卷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6217275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3826510" y="3971290"/>
            <a:ext cx="3701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就业调查问卷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②在学生调查问卷列表中填写相对应的问卷。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" y="590550"/>
            <a:ext cx="2159635" cy="2320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" y="3011805"/>
            <a:ext cx="2904490" cy="1534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165" y="702945"/>
            <a:ext cx="2484120" cy="307594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272478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满意度调查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883265" y="46643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5294630" y="1301750"/>
            <a:ext cx="34709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满意度调查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②参与满意度调查并查询服务满意度调查结果 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" y="784225"/>
            <a:ext cx="2395855" cy="3823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784225"/>
            <a:ext cx="2533650" cy="382905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259969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档案查询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57910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4641850" y="2232660"/>
            <a:ext cx="442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档案查询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②查询我们档案的去向。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05" y="797560"/>
            <a:ext cx="4273550" cy="438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50" y="1432560"/>
            <a:ext cx="4413250" cy="294005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259969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课程预约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57910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4411980" y="1205865"/>
            <a:ext cx="442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课程预约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②预约课程。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90" y="782955"/>
            <a:ext cx="3039110" cy="373888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79420" y="330835"/>
            <a:ext cx="259969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在线签约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57910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4411980" y="3717290"/>
            <a:ext cx="442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在线签约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②查看签约详细信息，同时可查看附件内容。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" y="3138805"/>
            <a:ext cx="3231515" cy="1589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766445"/>
            <a:ext cx="2599690" cy="2314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375" y="638175"/>
            <a:ext cx="3162300" cy="269557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79420" y="330835"/>
            <a:ext cx="283019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简历推荐书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72896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2833370" y="3717290"/>
            <a:ext cx="442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简历推荐书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②填写详细信息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保存。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091565"/>
            <a:ext cx="2573020" cy="2242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20" y="710565"/>
            <a:ext cx="1925955" cy="2844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880" y="942340"/>
            <a:ext cx="2508250" cy="239141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79420" y="330835"/>
            <a:ext cx="283019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简历推荐表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72896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2825115" y="3789045"/>
            <a:ext cx="442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简历推荐表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②填写详细信息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保存。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196975"/>
            <a:ext cx="2642870" cy="2401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60" y="638175"/>
            <a:ext cx="2310765" cy="2903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715" y="1221740"/>
            <a:ext cx="2834005" cy="237680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64155" y="330835"/>
            <a:ext cx="304673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协议换发申请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33492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72896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313690" y="3860800"/>
            <a:ext cx="442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协议换发申请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②选择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遗失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解除协议，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填写相关信息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" y="1017270"/>
            <a:ext cx="2419985" cy="2252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265" y="699135"/>
            <a:ext cx="2151380" cy="3150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885" y="638175"/>
            <a:ext cx="2393315" cy="2593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885" y="3322955"/>
            <a:ext cx="2393315" cy="159639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80055" y="339725"/>
            <a:ext cx="259969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478439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579100" y="457546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5880735" y="1739265"/>
            <a:ext cx="44272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进入页面。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②可进行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修改密码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微信号取消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绑定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退出登录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等操作。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91210"/>
            <a:ext cx="2432685" cy="3639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705" y="726440"/>
            <a:ext cx="2413000" cy="427101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54437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11760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4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462549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419872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44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398652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355976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endParaRPr lang="zh-CN" altLang="en-US" sz="44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406765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364088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赏</a:t>
            </a:r>
            <a:endParaRPr lang="zh-CN" altLang="en-US" sz="4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道尔源版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92120" y="3002915"/>
            <a:ext cx="3159125" cy="7423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31" grpId="0"/>
      <p:bldP spid="36" grpId="0"/>
      <p:bldP spid="46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339975" y="330835"/>
            <a:ext cx="439737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毕业生资格审查（手机端）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7759" y="458181"/>
            <a:ext cx="1523362" cy="52721"/>
          </a:xfrm>
          <a:prstGeom prst="rect">
            <a:avLst/>
          </a:prstGeom>
        </p:spPr>
      </p:pic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6308080" y="458181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4516120" y="1042035"/>
            <a:ext cx="442722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①手机登陆学生账号，进入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毕业生资  格审查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进行审查操作。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②填写并确认毕业生信息。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 b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马上提交</a:t>
            </a:r>
            <a:r>
              <a:rPr lang="en-US" altLang="zh-CN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后等待审核。</a:t>
            </a:r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4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35" y="758190"/>
            <a:ext cx="3872865" cy="489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665" y="3602990"/>
            <a:ext cx="2733675" cy="664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900" y="1391285"/>
            <a:ext cx="3898900" cy="213995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037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绑定帐号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040414" y="457546"/>
            <a:ext cx="1523362" cy="52721"/>
          </a:xfrm>
          <a:prstGeom prst="rect">
            <a:avLst/>
          </a:prstGeom>
        </p:spPr>
      </p:pic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736590" y="2010410"/>
            <a:ext cx="27800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现在验证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可进入验证页面：</a:t>
            </a:r>
            <a:endParaRPr lang="zh-CN" alt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、输入图片验证码。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获取手机验证码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填入收到的验证码。</a:t>
            </a:r>
            <a:endParaRPr 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、点击确认即可绑定成功。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微信绑定只需在手机端登录帐号即可绑定微信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" y="833120"/>
            <a:ext cx="5829935" cy="741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" y="1660525"/>
            <a:ext cx="4658995" cy="328485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579722"/>
            <a:ext cx="20116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求职管理</a:t>
            </a:r>
            <a:endParaRPr lang="zh-CN" altLang="en-US" sz="3600" b="1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7896" y="3101798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4058338" y="287586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求职管理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516444" y="2879124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职位搜索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2378606" y="1885587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9"/>
          <p:cNvSpPr txBox="1"/>
          <p:nvPr/>
        </p:nvSpPr>
        <p:spPr>
          <a:xfrm>
            <a:off x="6906460" y="2871639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我的简历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  <p:bldLst>
      <p:bldP spid="2" grpId="0"/>
      <p:bldP spid="3" grpId="0"/>
      <p:bldP spid="21" grpId="0"/>
      <p:bldP spid="24" grpId="0"/>
    </p:bldLst>
  </p:timing>
</p:sld>
</file>

<file path=ppt/tags/tag1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自定义 223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3271</Words>
  <Application>WPS 演示</Application>
  <PresentationFormat>全屏显示(16:9)</PresentationFormat>
  <Paragraphs>522</Paragraphs>
  <Slides>69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80" baseType="lpstr">
      <vt:lpstr>Arial</vt:lpstr>
      <vt:lpstr>宋体</vt:lpstr>
      <vt:lpstr>Wingdings</vt:lpstr>
      <vt:lpstr>Calibri</vt:lpstr>
      <vt:lpstr>微软雅黑</vt:lpstr>
      <vt:lpstr>Impact</vt:lpstr>
      <vt:lpstr>方正兰亭粗黑_GBK</vt:lpstr>
      <vt:lpstr>黑体</vt:lpstr>
      <vt:lpstr>Arial Unicode MS</vt:lpstr>
      <vt:lpstr>Helvetica 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(｡ì _ í｡)</cp:lastModifiedBy>
  <cp:revision>922</cp:revision>
  <dcterms:created xsi:type="dcterms:W3CDTF">2015-04-24T01:01:00Z</dcterms:created>
  <dcterms:modified xsi:type="dcterms:W3CDTF">2021-09-30T07:16:10Z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9248533F0FC042BB9C0FA8F7CCC913D1</vt:lpwstr>
  </property>
</Properties>
</file>